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emf" ContentType="image/x-emf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893" r:id="rId2"/>
    <p:sldId id="974" r:id="rId3"/>
    <p:sldId id="973" r:id="rId4"/>
    <p:sldId id="967" r:id="rId5"/>
    <p:sldId id="968" r:id="rId6"/>
    <p:sldId id="966" r:id="rId7"/>
    <p:sldId id="972" r:id="rId8"/>
    <p:sldId id="969" r:id="rId9"/>
    <p:sldId id="970" r:id="rId10"/>
    <p:sldId id="971" r:id="rId11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51E"/>
    <a:srgbClr val="7A0000"/>
    <a:srgbClr val="9A0000"/>
    <a:srgbClr val="005828"/>
    <a:srgbClr val="B90400"/>
    <a:srgbClr val="5C4236"/>
    <a:srgbClr val="AD8C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908" autoAdjust="0"/>
    <p:restoredTop sz="50685" autoAdjust="0"/>
  </p:normalViewPr>
  <p:slideViewPr>
    <p:cSldViewPr>
      <p:cViewPr>
        <p:scale>
          <a:sx n="70" d="100"/>
          <a:sy n="70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7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6571"/>
          </a:xfrm>
          <a:prstGeom prst="rect">
            <a:avLst/>
          </a:prstGeom>
        </p:spPr>
        <p:txBody>
          <a:bodyPr vert="horz" lIns="93778" tIns="46889" rIns="93778" bIns="46889" rtlCol="0"/>
          <a:lstStyle>
            <a:lvl1pPr algn="l">
              <a:defRPr sz="13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6571"/>
          </a:xfrm>
          <a:prstGeom prst="rect">
            <a:avLst/>
          </a:prstGeom>
        </p:spPr>
        <p:txBody>
          <a:bodyPr vert="horz" lIns="93778" tIns="46889" rIns="93778" bIns="46889" rtlCol="0"/>
          <a:lstStyle>
            <a:lvl1pPr algn="r">
              <a:defRPr sz="13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F550C0E-F146-425C-909D-1EAFB8D5A836}" type="datetimeFigureOut">
              <a:rPr lang="en-US"/>
              <a:pPr>
                <a:defRPr/>
              </a:pPr>
              <a:t>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5"/>
            <a:ext cx="2945024" cy="496571"/>
          </a:xfrm>
          <a:prstGeom prst="rect">
            <a:avLst/>
          </a:prstGeom>
        </p:spPr>
        <p:txBody>
          <a:bodyPr vert="horz" lIns="93778" tIns="46889" rIns="93778" bIns="46889" rtlCol="0" anchor="b"/>
          <a:lstStyle>
            <a:lvl1pPr algn="l">
              <a:defRPr sz="13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890" y="9433235"/>
            <a:ext cx="2945024" cy="496571"/>
          </a:xfrm>
          <a:prstGeom prst="rect">
            <a:avLst/>
          </a:prstGeom>
        </p:spPr>
        <p:txBody>
          <a:bodyPr vert="horz" lIns="93778" tIns="46889" rIns="93778" bIns="46889" rtlCol="0" anchor="b"/>
          <a:lstStyle>
            <a:lvl1pPr algn="r">
              <a:defRPr sz="13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7D90FC6-2F1F-45FA-89ED-D9DD43F5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10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7" y="0"/>
            <a:ext cx="2945024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40" y="4718214"/>
            <a:ext cx="4982422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1"/>
            <a:ext cx="294502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7" y="9434831"/>
            <a:ext cx="294502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78" tIns="46889" rIns="93778" bIns="468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6F944099-4BE3-48F6-B03A-12ECBD3C57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83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FD4D7-169B-4C46-9B08-F4383EB4182E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Honourable</a:t>
            </a:r>
            <a:r>
              <a:rPr lang="en-US" baseline="0" dirty="0" smtClean="0">
                <a:ea typeface="ＭＳ Ｐゴシック" pitchFamily="34" charset="-128"/>
              </a:rPr>
              <a:t> Ministers of Finance and Human Settlements, Mayor Tau, Fellow panelists and distinguished guests 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I</a:t>
            </a:r>
            <a:r>
              <a:rPr lang="en-US" baseline="0" dirty="0" smtClean="0">
                <a:ea typeface="ＭＳ Ｐゴシック" pitchFamily="34" charset="-128"/>
              </a:rPr>
              <a:t> am taking a big picture view and not focusing on human settlements as a sector, but rather on the built environment as a whole.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12D464D-EBEC-4C74-B422-3C7356259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5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D4EB8-AA74-46D7-8A8D-05F90AFA4339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66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DA4D-575B-47F3-B817-2FD5CB8504D4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234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1C54-B11C-4DAF-87B1-67A680A626D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102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1E61B-AE2E-46B5-B156-6F9D6B987DDF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845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9D2C9-A090-4E78-994B-EE8B2F83608D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687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1A19-CA9D-400A-A1B2-883F263E63F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501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0BCA8-1CC4-4326-B626-78CEA3FD041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751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6249B-682D-4BC8-9865-0DC07C618F7E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430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ACAA-5BB4-4C86-9E21-4ACCDEF1D41A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189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DB608-2973-4CF8-86AE-5D4BC73C0999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425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F6944E2-F03D-4E89-B85A-7C64D3C0AD7D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338" y="0"/>
            <a:ext cx="917733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1340768"/>
            <a:ext cx="8964488" cy="3528392"/>
          </a:xfrm>
        </p:spPr>
        <p:txBody>
          <a:bodyPr/>
          <a:lstStyle/>
          <a:p>
            <a:pPr eaLnBrk="1" hangingPunct="1">
              <a:lnSpc>
                <a:spcPts val="4600"/>
              </a:lnSpc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Annual Evaluation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BEPPs 2016/17 MTREF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Project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Pipelines – </a:t>
            </a:r>
            <a:b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Intergovernmental Projects &amp; </a:t>
            </a:r>
            <a:b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Catalytic Urban Development Projects</a:t>
            </a:r>
            <a:b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20- 21June 2016</a:t>
            </a:r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12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10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01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Why the focus on projects?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Projects are the tangible result of planning and funding – it is what people feel and experience</a:t>
            </a:r>
          </a:p>
          <a:p>
            <a:endParaRPr lang="en-ZA" dirty="0" smtClean="0"/>
          </a:p>
          <a:p>
            <a:r>
              <a:rPr lang="en-ZA" dirty="0" smtClean="0"/>
              <a:t>Funding is a limited resource </a:t>
            </a:r>
          </a:p>
          <a:p>
            <a:endParaRPr lang="en-ZA" dirty="0" smtClean="0"/>
          </a:p>
          <a:p>
            <a:r>
              <a:rPr lang="en-ZA" dirty="0" smtClean="0"/>
              <a:t>Project delivery should be evaluated and measured against output, outcome and impact indicators 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2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04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Range of projects in metros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Capital and Operating Budgets (mix of wish list or “fall out of the sky” projects with needs-based projects in no priority and usually lacking a spatial perspective).  </a:t>
            </a:r>
          </a:p>
          <a:p>
            <a:r>
              <a:rPr lang="en-ZA" dirty="0" smtClean="0"/>
              <a:t>Infrastructure projects – Consolidated Asset Management Plans (Engineering)</a:t>
            </a:r>
          </a:p>
          <a:p>
            <a:r>
              <a:rPr lang="en-ZA" dirty="0" smtClean="0"/>
              <a:t>Public Transport Projects (connecting spaces in Integration Zones with Economic nodes and Marginalised Areas including Informal Settlements)</a:t>
            </a:r>
          </a:p>
          <a:p>
            <a:r>
              <a:rPr lang="en-ZA" dirty="0" smtClean="0"/>
              <a:t>Human Settlements Projects</a:t>
            </a:r>
          </a:p>
          <a:p>
            <a:r>
              <a:rPr lang="en-ZA" dirty="0" smtClean="0"/>
              <a:t>Mayoral/MEC Projects/Ministerial  projects</a:t>
            </a:r>
          </a:p>
          <a:p>
            <a:r>
              <a:rPr lang="en-ZA" dirty="0" smtClean="0"/>
              <a:t>Catalytic Projects – projects that will directly contribute to spatial restructuring and transformation. Projects that directly arise from UNS (IZ identification and prioritisation, and precinct planning)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3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19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Integration Zones Matrix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4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143000"/>
            <a:ext cx="6826185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804248" y="1758007"/>
            <a:ext cx="21602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Objective:</a:t>
            </a:r>
          </a:p>
          <a:p>
            <a:r>
              <a:rPr lang="en-ZA" dirty="0" smtClean="0"/>
              <a:t>Prioritization of Integration Zones and Planning of </a:t>
            </a:r>
            <a:r>
              <a:rPr lang="en-ZA" dirty="0" err="1" smtClean="0"/>
              <a:t>Izs</a:t>
            </a:r>
            <a:r>
              <a:rPr lang="en-ZA" dirty="0" smtClean="0"/>
              <a:t> (</a:t>
            </a:r>
            <a:r>
              <a:rPr lang="en-ZA" sz="1800" dirty="0" smtClean="0"/>
              <a:t>Strategy, Projects, Funding, Urban Management)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22351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Intergovernmental </a:t>
            </a:r>
            <a:r>
              <a:rPr lang="en-ZA" dirty="0"/>
              <a:t>P</a:t>
            </a:r>
            <a:r>
              <a:rPr lang="en-ZA" dirty="0" smtClean="0"/>
              <a:t>roject Pipeline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218200"/>
              </p:ext>
            </p:extLst>
          </p:nvPr>
        </p:nvGraphicFramePr>
        <p:xfrm>
          <a:off x="190500" y="1412776"/>
          <a:ext cx="8762999" cy="3269324"/>
        </p:xfrm>
        <a:graphic>
          <a:graphicData uri="http://schemas.openxmlformats.org/drawingml/2006/table">
            <a:tbl>
              <a:tblPr firstRow="1" firstCol="1" bandRow="1"/>
              <a:tblGrid>
                <a:gridCol w="2351231"/>
                <a:gridCol w="813600"/>
                <a:gridCol w="686709"/>
                <a:gridCol w="574745"/>
                <a:gridCol w="679244"/>
                <a:gridCol w="626995"/>
                <a:gridCol w="776279"/>
                <a:gridCol w="671780"/>
                <a:gridCol w="791208"/>
                <a:gridCol w="791208"/>
              </a:tblGrid>
              <a:tr h="14928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Intergovernmental Project Pipeline in Integration Zones </a:t>
                      </a:r>
                      <a:endParaRPr lang="en-Z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Priority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Project Description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Municipal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Provincial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National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PRASA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Eskom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SANRAL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Households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Private Sector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49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Integration Zone name 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6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Station Upgrade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BRT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Bulk water works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Hospital redevelopment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Substation upgrade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City-wide projects 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49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Social Housing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Police Station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Rail Extension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School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Land Development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Value (Rand)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8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928" marR="1492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5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5013175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Objective: </a:t>
            </a:r>
          </a:p>
          <a:p>
            <a:r>
              <a:rPr lang="en-ZA" dirty="0" smtClean="0"/>
              <a:t>Alignment and co-ordination of Intergovernmental planning, budgeting and implementation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214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84096" cy="838200"/>
          </a:xfrm>
        </p:spPr>
        <p:txBody>
          <a:bodyPr/>
          <a:lstStyle/>
          <a:p>
            <a:r>
              <a:rPr lang="en-ZA" dirty="0" smtClean="0"/>
              <a:t>Catalytic Urban Development Project Pipeline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330637"/>
              </p:ext>
            </p:extLst>
          </p:nvPr>
        </p:nvGraphicFramePr>
        <p:xfrm>
          <a:off x="359127" y="1268760"/>
          <a:ext cx="8425745" cy="5072462"/>
        </p:xfrm>
        <a:graphic>
          <a:graphicData uri="http://schemas.openxmlformats.org/drawingml/2006/table">
            <a:tbl>
              <a:tblPr firstRow="1" firstCol="1" bandRow="1"/>
              <a:tblGrid>
                <a:gridCol w="1238752"/>
                <a:gridCol w="1238752"/>
                <a:gridCol w="1428471"/>
                <a:gridCol w="1428471"/>
                <a:gridCol w="881634"/>
                <a:gridCol w="736555"/>
                <a:gridCol w="736555"/>
                <a:gridCol w="736555"/>
              </a:tblGrid>
              <a:tr h="18480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Catalytic Urban Development Project Pipeline Template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08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PROJECT DESCRIPTION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4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7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Name of Integration Zone 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7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Network Element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7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Name of Precinct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7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Name of Project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7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Description of project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7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Location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7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Type (e.g. Residential)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7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Yield (Quantity)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85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7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As Per Guideline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7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As per Guideline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77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848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[Insert name of Integration Zone]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Hub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[Insert name of Hub]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[Insert name of Precinct]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[Insert name of Project]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Corridor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[Insert name of Corridor]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[Insert name of Precinct]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[Insert name of Project]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000" dirty="0">
                        <a:effectLst/>
                        <a:latin typeface="Calibri"/>
                      </a:endParaRPr>
                    </a:p>
                  </a:txBody>
                  <a:tcPr marL="60264" marR="6026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6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12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Catalytic Urban Development Project Pipeline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Projects are the result </a:t>
            </a:r>
            <a:r>
              <a:rPr lang="en-ZA" dirty="0" smtClean="0"/>
              <a:t>of spatial planning process, and should be able to be justified in terms of the Intervention Logic (UNS and BEVC) with a direct link to the Budget process, anchoring other projects (metro and provincial, SOC, etc.).  </a:t>
            </a:r>
          </a:p>
          <a:p>
            <a:r>
              <a:rPr lang="en-ZA" dirty="0" smtClean="0"/>
              <a:t>Should have had rigorous project preparation – concept feasibility, project viability, funding mix, sequencing, etc.</a:t>
            </a:r>
          </a:p>
          <a:p>
            <a:r>
              <a:rPr lang="en-ZA" dirty="0"/>
              <a:t>The delivery of the project should contribute to intermediate outcomes, and ultimately outcomes and impact.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7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72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Lists of Catalytic Projects – Way forward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ZA" dirty="0" smtClean="0"/>
              <a:t>Apply rigour of Intervention Logic to get to truly catalytic projects that will directly contribute to spatial transformation (transversal, sector blind, spatial 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Work with CSP and NDP from NT to do the above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Refine the Catalytic Project list per metro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Sign-off from Municipal Manager</a:t>
            </a:r>
          </a:p>
          <a:p>
            <a:pPr marL="457200" indent="-457200">
              <a:buFont typeface="+mj-lt"/>
              <a:buAutoNum type="arabicPeriod"/>
            </a:pPr>
            <a:r>
              <a:rPr lang="en-ZA" dirty="0" smtClean="0"/>
              <a:t>CSP Support for catalytic projects: WB- ULI Panel; Land Transaction, CPPF (DBSA), demand-led </a:t>
            </a:r>
            <a:r>
              <a:rPr lang="en-ZA" smtClean="0"/>
              <a:t>Technical Advise; GTAC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8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32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1C54-B11C-4DAF-87B1-67A680A626DB}" type="slidenum">
              <a:rPr lang="en-US" smtClean="0"/>
              <a:pPr>
                <a:defRPr/>
              </a:pPr>
              <a:t>9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078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0DF7CEFED47C4081EBACCFBCE62303" ma:contentTypeVersion="1" ma:contentTypeDescription="Create a new document." ma:contentTypeScope="" ma:versionID="d248963deac00380932ed576ff414a4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C08BCA-71D5-45B7-A612-1865D10F56BF}"/>
</file>

<file path=customXml/itemProps2.xml><?xml version="1.0" encoding="utf-8"?>
<ds:datastoreItem xmlns:ds="http://schemas.openxmlformats.org/officeDocument/2006/customXml" ds:itemID="{872EF24D-3CE6-40FD-B73E-72633A1AC47B}"/>
</file>

<file path=customXml/itemProps3.xml><?xml version="1.0" encoding="utf-8"?>
<ds:datastoreItem xmlns:ds="http://schemas.openxmlformats.org/officeDocument/2006/customXml" ds:itemID="{D20C2FEB-332B-4A0E-B0AE-24CFAA293C64}"/>
</file>

<file path=docProps/app.xml><?xml version="1.0" encoding="utf-8"?>
<Properties xmlns="http://schemas.openxmlformats.org/officeDocument/2006/extended-properties" xmlns:vt="http://schemas.openxmlformats.org/officeDocument/2006/docPropsVTypes">
  <Template>ITMac01 HD:Applications:Microsoft Office 2004:Templates:Presentations:Designs:Blank Presentation</Template>
  <TotalTime>0</TotalTime>
  <Words>562</Words>
  <Application>Microsoft Office PowerPoint</Application>
  <PresentationFormat>On-screen Show (4:3)</PresentationFormat>
  <Paragraphs>233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Annual Evaluation of BEPPs 2016/17 MTREF  Project Pipelines –  Intergovernmental Projects &amp;  Catalytic Urban Development Projects  20- 21June 2016</vt:lpstr>
      <vt:lpstr>Why the focus on projects? </vt:lpstr>
      <vt:lpstr>Range of projects in metros</vt:lpstr>
      <vt:lpstr>Integration Zones Matrix</vt:lpstr>
      <vt:lpstr>Intergovernmental Project Pipeline</vt:lpstr>
      <vt:lpstr>Catalytic Urban Development Project Pipeline</vt:lpstr>
      <vt:lpstr>Catalytic Urban Development Project Pipeline</vt:lpstr>
      <vt:lpstr>Lists of Catalytic Projects – Way forward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2013-02-14T12:46:36Z</dcterms:created>
  <dcterms:modified xsi:type="dcterms:W3CDTF">2016-06-21T10:10:38Z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0x010100050DF7CEFED47C4081EBACCFBCE62303</vt:lpwstr>
  </property>
</Properties>
</file>